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5" roundtripDataSignature="AMtx7mjPGSc7PVzRLwLWYQXK9KzxhrUr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859b9b6f07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" name="Google Shape;56;g1859b9b6f07_1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853ad48b0f_0_4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853ad48b0f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1853ad48b0f_0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853ad48b0f_0_6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853ad48b0f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1853ad48b0f_0_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853ad48b0f_0_5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853ad48b0f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1853ad48b0f_0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853ad48b0f_0_6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853ad48b0f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1853ad48b0f_0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853ad48b0f_1_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853ad48b0f_1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1853ad48b0f_1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853ad48b0f_0_7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853ad48b0f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1853ad48b0f_0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853ad48b0f_0_9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853ad48b0f_0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1853ad48b0f_0_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Current status (eg. integration/test/validation complete; Integration complete, but BT comm not fully validated; Repeating testing for replacement PCB, integration/validation to be completed in 1 week)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42" name="Google Shape;242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858ce22b5c_2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858ce22b5c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1858ce22b5c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85d6f114b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g185d6f114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95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Picture (or collection of pictures) or drawing of system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0955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Major components labeled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0955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Show how user connects (ui screens, pictures, etc)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0955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Label major connections/interfaces</a:t>
            </a:r>
            <a:endParaRPr sz="100"/>
          </a:p>
        </p:txBody>
      </p:sp>
      <p:sp>
        <p:nvSpPr>
          <p:cNvPr id="74" name="Google Shape;74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853ad48b0f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95" name="Google Shape;95;g1853ad48b0f_0_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853ad48b0f_0_3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853ad48b0f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1853ad48b0f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853ad48b0f_0_3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853ad48b0f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1853ad48b0f_0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853ad48b0f_0_4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853ad48b0f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1853ad48b0f_0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853ad48b0f_2_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853ad48b0f_2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1853ad48b0f_2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853ad48b0f_2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853ad48b0f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1853ad48b0f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9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1" name="Google Shape;2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0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0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" name="Google Shape;2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11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11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3" name="Google Shape;43;p13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4" name="Google Shape;44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4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4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" name="Google Shape;5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jpg"/><Relationship Id="rId4" Type="http://schemas.openxmlformats.org/officeDocument/2006/relationships/image" Target="../media/image2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Relationship Id="rId4" Type="http://schemas.openxmlformats.org/officeDocument/2006/relationships/image" Target="../media/image31.png"/><Relationship Id="rId10" Type="http://schemas.openxmlformats.org/officeDocument/2006/relationships/image" Target="../media/image16.png"/><Relationship Id="rId9" Type="http://schemas.openxmlformats.org/officeDocument/2006/relationships/image" Target="../media/image27.png"/><Relationship Id="rId5" Type="http://schemas.openxmlformats.org/officeDocument/2006/relationships/image" Target="../media/image33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Relationship Id="rId7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3.png"/><Relationship Id="rId5" Type="http://schemas.openxmlformats.org/officeDocument/2006/relationships/image" Target="../media/image16.png"/><Relationship Id="rId6" Type="http://schemas.openxmlformats.org/officeDocument/2006/relationships/image" Target="../media/image1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9.png"/><Relationship Id="rId7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Relationship Id="rId5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Relationship Id="rId4" Type="http://schemas.openxmlformats.org/officeDocument/2006/relationships/image" Target="../media/image14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859b9b6f07_1_6"/>
          <p:cNvSpPr txBox="1"/>
          <p:nvPr>
            <p:ph type="ctrTitle"/>
          </p:nvPr>
        </p:nvSpPr>
        <p:spPr>
          <a:xfrm>
            <a:off x="617103" y="1631092"/>
            <a:ext cx="7841100" cy="20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 sz="6000"/>
              <a:t>3D Inspection Rover</a:t>
            </a:r>
            <a:endParaRPr/>
          </a:p>
        </p:txBody>
      </p:sp>
      <p:pic>
        <p:nvPicPr>
          <p:cNvPr descr="DLCOE_logo_HWHT.png" id="59" name="Google Shape;59;g1859b9b6f07_1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g1859b9b6f07_1_6"/>
          <p:cNvSpPr txBox="1"/>
          <p:nvPr/>
        </p:nvSpPr>
        <p:spPr>
          <a:xfrm>
            <a:off x="6029700" y="4918499"/>
            <a:ext cx="31143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Members: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Chris Dumont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Dalton Hines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Felipe Villegas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Celeste Waters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g1859b9b6f07_1_6"/>
          <p:cNvSpPr txBox="1"/>
          <p:nvPr/>
        </p:nvSpPr>
        <p:spPr>
          <a:xfrm>
            <a:off x="955831" y="3504348"/>
            <a:ext cx="305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</a:rPr>
              <a:t>Final Presentation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g1859b9b6f07_1_6"/>
          <p:cNvSpPr txBox="1"/>
          <p:nvPr/>
        </p:nvSpPr>
        <p:spPr>
          <a:xfrm>
            <a:off x="367575" y="4826100"/>
            <a:ext cx="2010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Sponsor: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Kevin Nowka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TA:</a:t>
            </a:r>
            <a:endParaRPr b="0" i="0" sz="24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Eric Robles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g1859b9b6f07_1_6"/>
          <p:cNvSpPr txBox="1"/>
          <p:nvPr/>
        </p:nvSpPr>
        <p:spPr>
          <a:xfrm>
            <a:off x="955825" y="3042650"/>
            <a:ext cx="217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8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g1859b9b6f07_1_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11-03-2022 20:11:11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853ad48b0f_0_49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Accomplishments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44"/>
              <a:t>Felipe Villegas</a:t>
            </a:r>
            <a:endParaRPr sz="2644"/>
          </a:p>
        </p:txBody>
      </p:sp>
      <p:sp>
        <p:nvSpPr>
          <p:cNvPr id="168" name="Google Shape;168;g1853ad48b0f_0_49"/>
          <p:cNvSpPr txBox="1"/>
          <p:nvPr>
            <p:ph idx="1" type="body"/>
          </p:nvPr>
        </p:nvSpPr>
        <p:spPr>
          <a:xfrm>
            <a:off x="457200" y="1852875"/>
            <a:ext cx="8229600" cy="450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Model to detect tomatoes in an image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Accomplished with YOLOv4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Model to determine if a tomato is defective or healthy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Accomplished using CNN model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Model to determine the ripeness stage of a tomato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Accomplished using CNN model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Models converted to TF-lite models for running on edge devices</a:t>
            </a:r>
            <a:endParaRPr sz="24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Volume yield estimation program process ongoing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853ad48b0f_0_6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/>
              <a:t>Validation - Tomato Detection Model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1596"/>
              <a:buFont typeface="Arial"/>
              <a:buNone/>
            </a:pPr>
            <a:r>
              <a:rPr lang="en-US" sz="2644"/>
              <a:t>Felipe Villegas</a:t>
            </a:r>
            <a:endParaRPr/>
          </a:p>
        </p:txBody>
      </p:sp>
      <p:sp>
        <p:nvSpPr>
          <p:cNvPr id="175" name="Google Shape;175;g1853ad48b0f_0_61"/>
          <p:cNvSpPr txBox="1"/>
          <p:nvPr>
            <p:ph idx="1" type="body"/>
          </p:nvPr>
        </p:nvSpPr>
        <p:spPr>
          <a:xfrm>
            <a:off x="457200" y="2049275"/>
            <a:ext cx="4114800" cy="21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13690" lvl="0" marL="28575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400"/>
              <a:t>Precision is greater than 70% for all models</a:t>
            </a:r>
            <a:endParaRPr sz="2400"/>
          </a:p>
          <a:p>
            <a:pPr indent="-313690" lvl="0" marL="28575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400"/>
              <a:t>Average IOU </a:t>
            </a:r>
            <a:r>
              <a:rPr lang="en-US" sz="2400"/>
              <a:t>greater</a:t>
            </a:r>
            <a:r>
              <a:rPr lang="en-US" sz="2400"/>
              <a:t> than 70% for several models</a:t>
            </a:r>
            <a:endParaRPr sz="2400"/>
          </a:p>
          <a:p>
            <a:pPr indent="-313690" lvl="0" marL="28575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400"/>
              <a:t>mAP for IOU at 50% is around 45% for YOLOv4-lite models, and 73% for YOLOv4 model</a:t>
            </a:r>
            <a:endParaRPr sz="2400"/>
          </a:p>
        </p:txBody>
      </p:sp>
      <p:pic>
        <p:nvPicPr>
          <p:cNvPr id="176" name="Google Shape;176;g1853ad48b0f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6800" y="2049265"/>
            <a:ext cx="4267200" cy="4326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1853ad48b0f_0_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4150175"/>
            <a:ext cx="3053211" cy="240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853ad48b0f_0_55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/>
              <a:t>Validation - Tomato Classification Model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1596"/>
              <a:buFont typeface="Arial"/>
              <a:buNone/>
            </a:pPr>
            <a:r>
              <a:rPr lang="en-US" sz="2644"/>
              <a:t>Felipe Villegas</a:t>
            </a:r>
            <a:endParaRPr/>
          </a:p>
        </p:txBody>
      </p:sp>
      <p:sp>
        <p:nvSpPr>
          <p:cNvPr id="184" name="Google Shape;184;g1853ad48b0f_0_55"/>
          <p:cNvSpPr txBox="1"/>
          <p:nvPr>
            <p:ph idx="1" type="body"/>
          </p:nvPr>
        </p:nvSpPr>
        <p:spPr>
          <a:xfrm>
            <a:off x="457200" y="2049275"/>
            <a:ext cx="34734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6550" lvl="0" marL="28575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Highest defectiveness model accuracy is 94.71% on an oversampled dataset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36550" lvl="0" marL="28575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Highest ripeness model accuracy is 68.69% on an oversampled dataset</a:t>
            </a:r>
            <a:endParaRPr sz="2400"/>
          </a:p>
        </p:txBody>
      </p:sp>
      <p:pic>
        <p:nvPicPr>
          <p:cNvPr id="185" name="Google Shape;185;g1853ad48b0f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8113" y="2049275"/>
            <a:ext cx="4638675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853ad48b0f_0_67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985"/>
              <a:buFont typeface="Arial"/>
              <a:buNone/>
            </a:pPr>
            <a:r>
              <a:rPr lang="en-US" sz="3550"/>
              <a:t>Design Accomplishments</a:t>
            </a:r>
            <a:endParaRPr sz="355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1509"/>
              <a:buFont typeface="Arial"/>
              <a:buNone/>
            </a:pPr>
            <a:r>
              <a:rPr lang="en-US" sz="2650"/>
              <a:t>Celeste Waters</a:t>
            </a:r>
            <a:endParaRPr/>
          </a:p>
        </p:txBody>
      </p:sp>
      <p:sp>
        <p:nvSpPr>
          <p:cNvPr id="192" name="Google Shape;192;g1853ad48b0f_0_67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6550" lvl="0" marL="28575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Design: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React framework for web page development (Client-Side)</a:t>
            </a:r>
            <a:endParaRPr sz="2400"/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/>
              <a:t>Progressive Web Application (PWA)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AWS DynamoDb (Server-Side)</a:t>
            </a:r>
            <a:endParaRPr sz="2400"/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/>
              <a:t>Backend as a S</a:t>
            </a:r>
            <a:r>
              <a:rPr lang="en-US"/>
              <a:t>ervice</a:t>
            </a:r>
            <a:r>
              <a:rPr lang="en-US"/>
              <a:t> (BaaS)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Lambda AWS</a:t>
            </a:r>
            <a:endParaRPr sz="2400"/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/>
              <a:t>runs code in response to posting data to the database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853ad48b0f_1_5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Validation</a:t>
            </a:r>
            <a:endParaRPr/>
          </a:p>
        </p:txBody>
      </p:sp>
      <p:pic>
        <p:nvPicPr>
          <p:cNvPr id="199" name="Google Shape;199;g1853ad48b0f_1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275" y="4425199"/>
            <a:ext cx="8148523" cy="238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1853ad48b0f_1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1649" y="1711000"/>
            <a:ext cx="3775151" cy="27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1853ad48b0f_1_5"/>
          <p:cNvSpPr txBox="1"/>
          <p:nvPr/>
        </p:nvSpPr>
        <p:spPr>
          <a:xfrm>
            <a:off x="538275" y="2236950"/>
            <a:ext cx="4373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Set up AWS API gateway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Made API call via endpoint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Lambda function posts to the database</a:t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g1853ad48b0f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437" y="2919650"/>
            <a:ext cx="6615127" cy="386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1853ad48b0f_0_73"/>
          <p:cNvSpPr txBox="1"/>
          <p:nvPr/>
        </p:nvSpPr>
        <p:spPr>
          <a:xfrm>
            <a:off x="1193050" y="2008050"/>
            <a:ext cx="6385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Data that was sent to database is correctly displaying in chart below</a:t>
            </a:r>
            <a:endParaRPr sz="2400"/>
          </a:p>
        </p:txBody>
      </p:sp>
      <p:sp>
        <p:nvSpPr>
          <p:cNvPr id="209" name="Google Shape;209;g1853ad48b0f_0_73"/>
          <p:cNvSpPr txBox="1"/>
          <p:nvPr/>
        </p:nvSpPr>
        <p:spPr>
          <a:xfrm>
            <a:off x="1264425" y="868950"/>
            <a:ext cx="68769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50">
                <a:solidFill>
                  <a:schemeClr val="dk1"/>
                </a:solidFill>
              </a:rPr>
              <a:t>Design Validation</a:t>
            </a:r>
            <a:endParaRPr b="1" sz="355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50">
                <a:solidFill>
                  <a:schemeClr val="dk1"/>
                </a:solidFill>
              </a:rPr>
              <a:t>Celeste Waters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Integrated System Results</a:t>
            </a:r>
            <a:endParaRPr/>
          </a:p>
        </p:txBody>
      </p:sp>
      <p:sp>
        <p:nvSpPr>
          <p:cNvPr id="215" name="Google Shape;215;p6"/>
          <p:cNvSpPr txBox="1"/>
          <p:nvPr>
            <p:ph idx="1" type="body"/>
          </p:nvPr>
        </p:nvSpPr>
        <p:spPr>
          <a:xfrm>
            <a:off x="318100" y="2049275"/>
            <a:ext cx="83688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 sz="2800"/>
              <a:t>Rover Navigates from plant to plant accurately</a:t>
            </a:r>
            <a:endParaRPr sz="2800"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SzPts val="2800"/>
              <a:buAutoNum type="arabicPeriod"/>
            </a:pPr>
            <a:r>
              <a:rPr lang="en-US" sz="2800"/>
              <a:t>Then moves camera up mast to designated height</a:t>
            </a:r>
            <a:endParaRPr sz="2800"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SzPts val="2800"/>
              <a:buAutoNum type="arabicPeriod"/>
            </a:pPr>
            <a:r>
              <a:rPr lang="en-US" sz="2800"/>
              <a:t>Camera then communicates with ML algorithm and classifies all tomatoes in </a:t>
            </a:r>
            <a:r>
              <a:rPr lang="en-US" sz="2800"/>
              <a:t>view</a:t>
            </a:r>
            <a:endParaRPr sz="2800"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SzPts val="2800"/>
              <a:buAutoNum type="arabicPeriod"/>
            </a:pPr>
            <a:r>
              <a:rPr lang="en-US" sz="2800"/>
              <a:t>Steps 2-3 repeat for all heights, before navigating to next plant</a:t>
            </a:r>
            <a:endParaRPr sz="2800"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SzPts val="2800"/>
              <a:buAutoNum type="arabicPeriod"/>
            </a:pPr>
            <a:r>
              <a:rPr lang="en-US" sz="2800"/>
              <a:t>At end of day rover uploads all information to database</a:t>
            </a:r>
            <a:endParaRPr sz="2800"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SzPts val="2800"/>
              <a:buAutoNum type="arabicPeriod"/>
            </a:pPr>
            <a:r>
              <a:rPr lang="en-US" sz="2800"/>
              <a:t>From the database, the web page displays a helpful graph of the tomatoes</a:t>
            </a:r>
            <a:endParaRPr sz="2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853ad48b0f_0_94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Integrated System Results</a:t>
            </a:r>
            <a:endParaRPr/>
          </a:p>
        </p:txBody>
      </p:sp>
      <p:pic>
        <p:nvPicPr>
          <p:cNvPr id="222" name="Google Shape;222;g1853ad48b0f_0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6938" y="2049263"/>
            <a:ext cx="1666875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1853ad48b0f_0_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8778" y="4500278"/>
            <a:ext cx="1505150" cy="2192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1853ad48b0f_0_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2950" y="4597925"/>
            <a:ext cx="1706000" cy="199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1853ad48b0f_0_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020" y="2049275"/>
            <a:ext cx="2922225" cy="172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1853ad48b0f_0_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92700" y="4204388"/>
            <a:ext cx="2106184" cy="126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1853ad48b0f_0_9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07750" y="5522275"/>
            <a:ext cx="2276075" cy="1335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8" name="Google Shape;228;g1853ad48b0f_0_94"/>
          <p:cNvCxnSpPr/>
          <p:nvPr/>
        </p:nvCxnSpPr>
        <p:spPr>
          <a:xfrm>
            <a:off x="2919100" y="2919100"/>
            <a:ext cx="907500" cy="18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" name="Google Shape;229;g1853ad48b0f_0_94"/>
          <p:cNvCxnSpPr/>
          <p:nvPr/>
        </p:nvCxnSpPr>
        <p:spPr>
          <a:xfrm rot="10800000">
            <a:off x="6588850" y="5406812"/>
            <a:ext cx="973800" cy="39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0" name="Google Shape;230;g1853ad48b0f_0_94"/>
          <p:cNvCxnSpPr/>
          <p:nvPr/>
        </p:nvCxnSpPr>
        <p:spPr>
          <a:xfrm flipH="1">
            <a:off x="4611763" y="5422088"/>
            <a:ext cx="1038600" cy="9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" name="Google Shape;231;g1853ad48b0f_0_94"/>
          <p:cNvSpPr txBox="1"/>
          <p:nvPr/>
        </p:nvSpPr>
        <p:spPr>
          <a:xfrm>
            <a:off x="93550" y="2245450"/>
            <a:ext cx="43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</a:t>
            </a:r>
            <a:endParaRPr/>
          </a:p>
        </p:txBody>
      </p:sp>
      <p:pic>
        <p:nvPicPr>
          <p:cNvPr id="232" name="Google Shape;232;g1853ad48b0f_0_9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10500" y="1977202"/>
            <a:ext cx="1704475" cy="21124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3" name="Google Shape;233;g1853ad48b0f_0_94"/>
          <p:cNvCxnSpPr/>
          <p:nvPr/>
        </p:nvCxnSpPr>
        <p:spPr>
          <a:xfrm flipH="1" rot="10800000">
            <a:off x="5200400" y="3152863"/>
            <a:ext cx="1348800" cy="14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4" name="Google Shape;234;g1853ad48b0f_0_94"/>
          <p:cNvSpPr txBox="1"/>
          <p:nvPr/>
        </p:nvSpPr>
        <p:spPr>
          <a:xfrm>
            <a:off x="5516525" y="1977200"/>
            <a:ext cx="68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2-4</a:t>
            </a:r>
            <a:endParaRPr/>
          </a:p>
        </p:txBody>
      </p:sp>
      <p:sp>
        <p:nvSpPr>
          <p:cNvPr id="235" name="Google Shape;235;g1853ad48b0f_0_94"/>
          <p:cNvSpPr txBox="1"/>
          <p:nvPr/>
        </p:nvSpPr>
        <p:spPr>
          <a:xfrm>
            <a:off x="2652900" y="4204400"/>
            <a:ext cx="43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5.</a:t>
            </a:r>
            <a:endParaRPr/>
          </a:p>
        </p:txBody>
      </p:sp>
      <p:cxnSp>
        <p:nvCxnSpPr>
          <p:cNvPr id="236" name="Google Shape;236;g1853ad48b0f_0_94"/>
          <p:cNvCxnSpPr>
            <a:endCxn id="223" idx="0"/>
          </p:cNvCxnSpPr>
          <p:nvPr/>
        </p:nvCxnSpPr>
        <p:spPr>
          <a:xfrm>
            <a:off x="7569053" y="3946478"/>
            <a:ext cx="672300" cy="553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7" name="Google Shape;237;g1853ad48b0f_0_9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" y="4670002"/>
            <a:ext cx="2773350" cy="16195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1853ad48b0f_0_94"/>
          <p:cNvSpPr txBox="1"/>
          <p:nvPr/>
        </p:nvSpPr>
        <p:spPr>
          <a:xfrm>
            <a:off x="-51250" y="4670000"/>
            <a:ext cx="43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</a:t>
            </a:r>
            <a:r>
              <a:rPr lang="en-US"/>
              <a:t>.</a:t>
            </a:r>
            <a:endParaRPr/>
          </a:p>
        </p:txBody>
      </p:sp>
      <p:cxnSp>
        <p:nvCxnSpPr>
          <p:cNvPr id="239" name="Google Shape;239;g1853ad48b0f_0_94"/>
          <p:cNvCxnSpPr/>
          <p:nvPr/>
        </p:nvCxnSpPr>
        <p:spPr>
          <a:xfrm flipH="1">
            <a:off x="2416088" y="5422088"/>
            <a:ext cx="1038600" cy="9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Conclusions</a:t>
            </a:r>
            <a:endParaRPr/>
          </a:p>
        </p:txBody>
      </p:sp>
      <p:sp>
        <p:nvSpPr>
          <p:cNvPr id="245" name="Google Shape;245;p7"/>
          <p:cNvSpPr txBox="1"/>
          <p:nvPr>
            <p:ph idx="1" type="body"/>
          </p:nvPr>
        </p:nvSpPr>
        <p:spPr>
          <a:xfrm>
            <a:off x="457200" y="2049272"/>
            <a:ext cx="8229600" cy="21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Rover was originally supposed to use the camera for knowing when to stop.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Now the greenhouse is a fixed shape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System was wanted to be waterproof, but won’t be due to time constraints and design limitations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Volume estimation methodology change </a:t>
            </a:r>
            <a:endParaRPr sz="2400"/>
          </a:p>
        </p:txBody>
      </p:sp>
      <p:sp>
        <p:nvSpPr>
          <p:cNvPr id="246" name="Google Shape;246;p7"/>
          <p:cNvSpPr txBox="1"/>
          <p:nvPr/>
        </p:nvSpPr>
        <p:spPr>
          <a:xfrm>
            <a:off x="336825" y="1599900"/>
            <a:ext cx="276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/>
              <a:t>Issues/Changes</a:t>
            </a:r>
            <a:endParaRPr sz="2400" u="sng"/>
          </a:p>
        </p:txBody>
      </p:sp>
      <p:sp>
        <p:nvSpPr>
          <p:cNvPr id="247" name="Google Shape;247;p7"/>
          <p:cNvSpPr txBox="1"/>
          <p:nvPr/>
        </p:nvSpPr>
        <p:spPr>
          <a:xfrm>
            <a:off x="458475" y="4201900"/>
            <a:ext cx="235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/>
              <a:t>Current Status</a:t>
            </a:r>
            <a:endParaRPr sz="2400" u="sng"/>
          </a:p>
        </p:txBody>
      </p:sp>
      <p:sp>
        <p:nvSpPr>
          <p:cNvPr id="248" name="Google Shape;248;p7"/>
          <p:cNvSpPr txBox="1"/>
          <p:nvPr/>
        </p:nvSpPr>
        <p:spPr>
          <a:xfrm>
            <a:off x="495875" y="4640600"/>
            <a:ext cx="82296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Navigation is operating as intended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Sensors operational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Camera positioning operational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ML able to locate and classify tomatoes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Website displays accurate graph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858ce22b5c_2_0"/>
          <p:cNvSpPr txBox="1"/>
          <p:nvPr>
            <p:ph type="title"/>
          </p:nvPr>
        </p:nvSpPr>
        <p:spPr>
          <a:xfrm>
            <a:off x="129150" y="2823449"/>
            <a:ext cx="8885700" cy="1211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Questions?</a:t>
            </a:r>
            <a:endParaRPr sz="7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85d6f114b7_0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000"/>
              <a:t>Project Summary</a:t>
            </a:r>
            <a:endParaRPr sz="3000"/>
          </a:p>
        </p:txBody>
      </p:sp>
      <p:pic>
        <p:nvPicPr>
          <p:cNvPr id="70" name="Google Shape;70;g185d6f114b7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1434" y="1852875"/>
            <a:ext cx="3942566" cy="500512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g185d6f114b7_0_0"/>
          <p:cNvSpPr txBox="1"/>
          <p:nvPr/>
        </p:nvSpPr>
        <p:spPr>
          <a:xfrm>
            <a:off x="0" y="1852875"/>
            <a:ext cx="52014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Problem Is:</a:t>
            </a:r>
            <a:endParaRPr b="0" i="0" sz="22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Tomato Classification in its current state takes too long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200" u="sng">
                <a:solidFill>
                  <a:schemeClr val="dk1"/>
                </a:solidFill>
              </a:rPr>
              <a:t>The</a:t>
            </a:r>
            <a:r>
              <a:rPr b="0" i="0" lang="en-US" sz="22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Solution Is:</a:t>
            </a:r>
            <a:endParaRPr b="0" i="0" sz="22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 rover that classifies the tomatoes autonomously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Send this data to a database/website that displays yield for the farmer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200" u="sng">
                <a:solidFill>
                  <a:schemeClr val="dk1"/>
                </a:solidFill>
              </a:rPr>
              <a:t>Requirements:</a:t>
            </a:r>
            <a:endParaRPr sz="2200" u="sng">
              <a:solidFill>
                <a:schemeClr val="dk1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ML Algorithm is 65%+ accurate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Confidence rating of 75%+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Rover does not miss any plants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Mechanical Integration</a:t>
            </a:r>
            <a:endParaRPr/>
          </a:p>
        </p:txBody>
      </p:sp>
      <p:pic>
        <p:nvPicPr>
          <p:cNvPr id="77" name="Google Shape;7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6525" y="1729975"/>
            <a:ext cx="1444325" cy="25400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4"/>
          <p:cNvSpPr txBox="1"/>
          <p:nvPr/>
        </p:nvSpPr>
        <p:spPr>
          <a:xfrm>
            <a:off x="15225" y="6567950"/>
            <a:ext cx="429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Distance Sensors Mounted</a:t>
            </a:r>
            <a:endParaRPr/>
          </a:p>
        </p:txBody>
      </p:sp>
      <p:sp>
        <p:nvSpPr>
          <p:cNvPr id="79" name="Google Shape;79;p4"/>
          <p:cNvSpPr txBox="1"/>
          <p:nvPr/>
        </p:nvSpPr>
        <p:spPr>
          <a:xfrm>
            <a:off x="0" y="5089675"/>
            <a:ext cx="252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Camera and Gimbal Mounted</a:t>
            </a:r>
            <a:endParaRPr/>
          </a:p>
        </p:txBody>
      </p:sp>
      <p:pic>
        <p:nvPicPr>
          <p:cNvPr id="80" name="Google Shape;80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9100" y="1699675"/>
            <a:ext cx="1974800" cy="486827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4"/>
          <p:cNvSpPr txBox="1"/>
          <p:nvPr/>
        </p:nvSpPr>
        <p:spPr>
          <a:xfrm>
            <a:off x="4826700" y="6530525"/>
            <a:ext cx="235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Entire Rover Assembled</a:t>
            </a:r>
            <a:endParaRPr/>
          </a:p>
        </p:txBody>
      </p:sp>
      <p:pic>
        <p:nvPicPr>
          <p:cNvPr id="82" name="Google Shape;82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75106"/>
            <a:ext cx="3958526" cy="2056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4"/>
          <p:cNvCxnSpPr>
            <a:stCxn id="82" idx="3"/>
          </p:cNvCxnSpPr>
          <p:nvPr/>
        </p:nvCxnSpPr>
        <p:spPr>
          <a:xfrm flipH="1" rot="10800000">
            <a:off x="3958526" y="5595006"/>
            <a:ext cx="1140600" cy="8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" name="Google Shape;84;p4"/>
          <p:cNvSpPr txBox="1"/>
          <p:nvPr/>
        </p:nvSpPr>
        <p:spPr>
          <a:xfrm>
            <a:off x="2151900" y="4270000"/>
            <a:ext cx="229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Camera/Gimbal Mounted</a:t>
            </a:r>
            <a:endParaRPr/>
          </a:p>
        </p:txBody>
      </p:sp>
      <p:cxnSp>
        <p:nvCxnSpPr>
          <p:cNvPr id="85" name="Google Shape;85;p4"/>
          <p:cNvCxnSpPr/>
          <p:nvPr/>
        </p:nvCxnSpPr>
        <p:spPr>
          <a:xfrm>
            <a:off x="3639500" y="3181075"/>
            <a:ext cx="2124000" cy="1403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" name="Google Shape;86;p4"/>
          <p:cNvSpPr txBox="1"/>
          <p:nvPr/>
        </p:nvSpPr>
        <p:spPr>
          <a:xfrm>
            <a:off x="7054475" y="4960500"/>
            <a:ext cx="197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Circuitry for sensors, gimbal, and mast</a:t>
            </a:r>
            <a:endParaRPr/>
          </a:p>
        </p:txBody>
      </p:sp>
      <p:cxnSp>
        <p:nvCxnSpPr>
          <p:cNvPr id="87" name="Google Shape;87;p4"/>
          <p:cNvCxnSpPr>
            <a:stCxn id="86" idx="1"/>
          </p:cNvCxnSpPr>
          <p:nvPr/>
        </p:nvCxnSpPr>
        <p:spPr>
          <a:xfrm flipH="1">
            <a:off x="5548175" y="5268300"/>
            <a:ext cx="1506300" cy="354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" name="Google Shape;88;p4"/>
          <p:cNvCxnSpPr>
            <a:stCxn id="86" idx="1"/>
          </p:cNvCxnSpPr>
          <p:nvPr/>
        </p:nvCxnSpPr>
        <p:spPr>
          <a:xfrm rot="10800000">
            <a:off x="5735375" y="5173800"/>
            <a:ext cx="1319100" cy="94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9" name="Google Shape;89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7801" y="1699675"/>
            <a:ext cx="1865124" cy="24327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4"/>
          <p:cNvSpPr txBox="1"/>
          <p:nvPr/>
        </p:nvSpPr>
        <p:spPr>
          <a:xfrm>
            <a:off x="65675" y="4153675"/>
            <a:ext cx="193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Sensor Circuitry</a:t>
            </a:r>
            <a:endParaRPr/>
          </a:p>
        </p:txBody>
      </p:sp>
      <p:pic>
        <p:nvPicPr>
          <p:cNvPr id="91" name="Google Shape;91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6419015" y="1976876"/>
            <a:ext cx="2738825" cy="20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4"/>
          <p:cNvSpPr txBox="1"/>
          <p:nvPr/>
        </p:nvSpPr>
        <p:spPr>
          <a:xfrm>
            <a:off x="6820550" y="4360675"/>
            <a:ext cx="202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Mast Circuitry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853ad48b0f_0_1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Digital Integration</a:t>
            </a:r>
            <a:endParaRPr/>
          </a:p>
        </p:txBody>
      </p:sp>
      <p:pic>
        <p:nvPicPr>
          <p:cNvPr id="98" name="Google Shape;98;g1853ad48b0f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8425" y="1852875"/>
            <a:ext cx="3208374" cy="230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1853ad48b0f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33300"/>
            <a:ext cx="6818601" cy="19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1853ad48b0f_0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4668" y="4533300"/>
            <a:ext cx="3742100" cy="2185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g1853ad48b0f_0_10"/>
          <p:cNvCxnSpPr/>
          <p:nvPr/>
        </p:nvCxnSpPr>
        <p:spPr>
          <a:xfrm>
            <a:off x="5023951" y="5534456"/>
            <a:ext cx="4893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" name="Google Shape;102;g1853ad48b0f_0_10"/>
          <p:cNvCxnSpPr/>
          <p:nvPr/>
        </p:nvCxnSpPr>
        <p:spPr>
          <a:xfrm flipH="1">
            <a:off x="4861675" y="4055300"/>
            <a:ext cx="837900" cy="620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" name="Google Shape;103;g1853ad48b0f_0_10"/>
          <p:cNvSpPr txBox="1"/>
          <p:nvPr/>
        </p:nvSpPr>
        <p:spPr>
          <a:xfrm>
            <a:off x="6465025" y="6568900"/>
            <a:ext cx="192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Web page graph</a:t>
            </a:r>
            <a:endParaRPr/>
          </a:p>
        </p:txBody>
      </p:sp>
      <p:sp>
        <p:nvSpPr>
          <p:cNvPr id="104" name="Google Shape;104;g1853ad48b0f_0_10"/>
          <p:cNvSpPr txBox="1"/>
          <p:nvPr/>
        </p:nvSpPr>
        <p:spPr>
          <a:xfrm>
            <a:off x="1779225" y="6568900"/>
            <a:ext cx="201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Dynamo Db Table</a:t>
            </a:r>
            <a:endParaRPr/>
          </a:p>
        </p:txBody>
      </p:sp>
      <p:sp>
        <p:nvSpPr>
          <p:cNvPr id="105" name="Google Shape;105;g1853ad48b0f_0_10"/>
          <p:cNvSpPr txBox="1"/>
          <p:nvPr/>
        </p:nvSpPr>
        <p:spPr>
          <a:xfrm>
            <a:off x="6351225" y="4165400"/>
            <a:ext cx="18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Call to endpoint</a:t>
            </a:r>
            <a:endParaRPr/>
          </a:p>
        </p:txBody>
      </p:sp>
      <p:cxnSp>
        <p:nvCxnSpPr>
          <p:cNvPr id="106" name="Google Shape;106;g1853ad48b0f_0_10"/>
          <p:cNvCxnSpPr/>
          <p:nvPr/>
        </p:nvCxnSpPr>
        <p:spPr>
          <a:xfrm flipH="1" rot="10800000">
            <a:off x="4773000" y="3119875"/>
            <a:ext cx="991200" cy="4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7" name="Google Shape;107;g1853ad48b0f_0_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150" y="2315664"/>
            <a:ext cx="3848100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853ad48b0f_0_3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50"/>
              <a:t>Design</a:t>
            </a:r>
            <a:r>
              <a:rPr lang="en-US" sz="3550"/>
              <a:t> Accomplishments</a:t>
            </a:r>
            <a:endParaRPr sz="355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0"/>
              <a:t>Chris Dumont</a:t>
            </a:r>
            <a:endParaRPr sz="2650"/>
          </a:p>
        </p:txBody>
      </p:sp>
      <p:pic>
        <p:nvPicPr>
          <p:cNvPr id="114" name="Google Shape;114;g1853ad48b0f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50" y="3910626"/>
            <a:ext cx="3769950" cy="271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1853ad48b0f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4476" y="1885951"/>
            <a:ext cx="2637801" cy="16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1853ad48b0f_0_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3850" y="1852875"/>
            <a:ext cx="2642950" cy="173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1853ad48b0f_0_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9325" y="3910638"/>
            <a:ext cx="1839900" cy="26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1853ad48b0f_0_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97166" y="3910639"/>
            <a:ext cx="2642964" cy="2624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1853ad48b0f_0_31"/>
          <p:cNvSpPr txBox="1"/>
          <p:nvPr/>
        </p:nvSpPr>
        <p:spPr>
          <a:xfrm>
            <a:off x="177300" y="6535450"/>
            <a:ext cx="332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Mast Mount</a:t>
            </a:r>
            <a:endParaRPr/>
          </a:p>
        </p:txBody>
      </p:sp>
      <p:sp>
        <p:nvSpPr>
          <p:cNvPr id="120" name="Google Shape;120;g1853ad48b0f_0_31"/>
          <p:cNvSpPr txBox="1"/>
          <p:nvPr/>
        </p:nvSpPr>
        <p:spPr>
          <a:xfrm>
            <a:off x="3317375" y="3551500"/>
            <a:ext cx="259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Pi Mount</a:t>
            </a:r>
            <a:endParaRPr/>
          </a:p>
        </p:txBody>
      </p:sp>
      <p:sp>
        <p:nvSpPr>
          <p:cNvPr id="121" name="Google Shape;121;g1853ad48b0f_0_31"/>
          <p:cNvSpPr txBox="1"/>
          <p:nvPr/>
        </p:nvSpPr>
        <p:spPr>
          <a:xfrm>
            <a:off x="4016038" y="6457800"/>
            <a:ext cx="181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Tie Down Mast</a:t>
            </a:r>
            <a:endParaRPr/>
          </a:p>
        </p:txBody>
      </p:sp>
      <p:sp>
        <p:nvSpPr>
          <p:cNvPr id="122" name="Google Shape;122;g1853ad48b0f_0_31"/>
          <p:cNvSpPr txBox="1"/>
          <p:nvPr/>
        </p:nvSpPr>
        <p:spPr>
          <a:xfrm>
            <a:off x="6094800" y="3584575"/>
            <a:ext cx="259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Proto-Board Mount</a:t>
            </a:r>
            <a:endParaRPr/>
          </a:p>
        </p:txBody>
      </p:sp>
      <p:sp>
        <p:nvSpPr>
          <p:cNvPr id="123" name="Google Shape;123;g1853ad48b0f_0_31"/>
          <p:cNvSpPr txBox="1"/>
          <p:nvPr/>
        </p:nvSpPr>
        <p:spPr>
          <a:xfrm>
            <a:off x="6043850" y="6457800"/>
            <a:ext cx="259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Distance Sensor Mount</a:t>
            </a:r>
            <a:endParaRPr/>
          </a:p>
        </p:txBody>
      </p:sp>
      <p:sp>
        <p:nvSpPr>
          <p:cNvPr id="124" name="Google Shape;124;g1853ad48b0f_0_31"/>
          <p:cNvSpPr txBox="1"/>
          <p:nvPr/>
        </p:nvSpPr>
        <p:spPr>
          <a:xfrm>
            <a:off x="108075" y="1952875"/>
            <a:ext cx="31215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3D printed all parts for mounting hardware to rover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Had to reprint the sensor mounts 3x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853ad48b0f_0_37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50"/>
              <a:t>Software</a:t>
            </a:r>
            <a:r>
              <a:rPr lang="en-US" sz="3550"/>
              <a:t> Accomplishments</a:t>
            </a:r>
            <a:endParaRPr sz="355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0"/>
              <a:t>Chris Dumont</a:t>
            </a:r>
            <a:endParaRPr sz="2650"/>
          </a:p>
        </p:txBody>
      </p:sp>
      <p:pic>
        <p:nvPicPr>
          <p:cNvPr id="131" name="Google Shape;131;g1853ad48b0f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2054475"/>
            <a:ext cx="6463111" cy="480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1853ad48b0f_0_37"/>
          <p:cNvSpPr txBox="1"/>
          <p:nvPr/>
        </p:nvSpPr>
        <p:spPr>
          <a:xfrm>
            <a:off x="6463100" y="2067700"/>
            <a:ext cx="2680800" cy="44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Rover navigates as expected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All sensors read accurately for distances required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Fail as expected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853ad48b0f_0_43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180"/>
              <a:t>Design Accomplishments</a:t>
            </a:r>
            <a:endParaRPr sz="31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380"/>
              <a:t>Dalton Hines</a:t>
            </a:r>
            <a:endParaRPr sz="2380"/>
          </a:p>
        </p:txBody>
      </p:sp>
      <p:sp>
        <p:nvSpPr>
          <p:cNvPr id="139" name="Google Shape;139;g1853ad48b0f_0_43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Research and development of gimbal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Research and development of mast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Stepper motor/driver circuit design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Image capturing and saving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Camera positioning program designed</a:t>
            </a:r>
            <a:endParaRPr sz="2400"/>
          </a:p>
        </p:txBody>
      </p:sp>
      <p:pic>
        <p:nvPicPr>
          <p:cNvPr id="140" name="Google Shape;140;g1853ad48b0f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" y="3959350"/>
            <a:ext cx="3571761" cy="21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1853ad48b0f_0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5291838" y="2866738"/>
            <a:ext cx="2175650" cy="552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1853ad48b0f_0_43"/>
          <p:cNvPicPr preferRelativeResize="0"/>
          <p:nvPr/>
        </p:nvPicPr>
        <p:blipFill rotWithShape="1">
          <a:blip r:embed="rId5">
            <a:alphaModFix/>
          </a:blip>
          <a:srcRect b="-6247" l="0" r="0" t="0"/>
          <a:stretch/>
        </p:blipFill>
        <p:spPr>
          <a:xfrm>
            <a:off x="6220900" y="1622207"/>
            <a:ext cx="2923100" cy="2921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853ad48b0f_2_8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180"/>
              <a:t>Design Validation</a:t>
            </a:r>
            <a:endParaRPr sz="31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380"/>
              <a:t>Dalton Hines</a:t>
            </a:r>
            <a:endParaRPr sz="2380"/>
          </a:p>
        </p:txBody>
      </p:sp>
      <p:sp>
        <p:nvSpPr>
          <p:cNvPr id="149" name="Google Shape;149;g1853ad48b0f_2_8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Mast movement validation for runtime</a:t>
            </a:r>
            <a:endParaRPr sz="2400"/>
          </a:p>
        </p:txBody>
      </p:sp>
      <p:pic>
        <p:nvPicPr>
          <p:cNvPr id="150" name="Google Shape;150;g1853ad48b0f_2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16225"/>
            <a:ext cx="7069449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1853ad48b0f_2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9200" y="1653637"/>
            <a:ext cx="1974800" cy="4868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1853ad48b0f_2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2887" y="4859275"/>
            <a:ext cx="2698236" cy="199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853ad48b0f_2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180"/>
              <a:t>Design Validation</a:t>
            </a:r>
            <a:endParaRPr sz="31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380"/>
              <a:t>Dalton Hines</a:t>
            </a:r>
            <a:endParaRPr sz="2380"/>
          </a:p>
        </p:txBody>
      </p:sp>
      <p:sp>
        <p:nvSpPr>
          <p:cNvPr id="159" name="Google Shape;159;g1853ad48b0f_2_0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92100" lvl="0" marL="457200" rtl="0" algn="l">
              <a:spcBef>
                <a:spcPts val="360"/>
              </a:spcBef>
              <a:spcAft>
                <a:spcPts val="0"/>
              </a:spcAft>
              <a:buSzPts val="1000"/>
              <a:buChar char="•"/>
            </a:pPr>
            <a:r>
              <a:rPr lang="en-US" sz="2400"/>
              <a:t>Angle validation of gimbal pan/tilt</a:t>
            </a:r>
            <a:endParaRPr sz="2400"/>
          </a:p>
        </p:txBody>
      </p:sp>
      <p:pic>
        <p:nvPicPr>
          <p:cNvPr id="160" name="Google Shape;160;g1853ad48b0f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350" y="2776575"/>
            <a:ext cx="6104650" cy="401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1853ad48b0f_2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3429000"/>
            <a:ext cx="2582150" cy="269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Brian Gardner</dc:creator>
</cp:coreProperties>
</file>